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8" r:id="rId4"/>
    <p:sldId id="259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0" r:id="rId14"/>
    <p:sldId id="269" r:id="rId15"/>
    <p:sldId id="267" r:id="rId16"/>
  </p:sldIdLst>
  <p:sldSz cx="24384000" cy="13716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Helvetica Neue" panose="02000503000000020004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6" roundtripDataSignature="AMtx7mhFS+e/7CuQDRQIZnWV1HgXiPRF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151B992-9D8E-46BC-9B5F-BA72A5203DD1}">
  <a:tblStyle styleId="{5151B992-9D8E-46BC-9B5F-BA72A5203DD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4"/>
  </p:normalViewPr>
  <p:slideViewPr>
    <p:cSldViewPr snapToGrid="0" snapToObjects="1">
      <p:cViewPr varScale="1">
        <p:scale>
          <a:sx n="51" d="100"/>
          <a:sy n="51" d="100"/>
        </p:scale>
        <p:origin x="100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3" name="Google Shape;23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42" name="Google Shape;24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42" name="Google Shape;24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415397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6" name="Google Shape;28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ed Title &amp; Drop (authors)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12" descr="MSKCrownLogoVectorEWhite.png"/>
          <p:cNvPicPr preferRelativeResize="0"/>
          <p:nvPr/>
        </p:nvPicPr>
        <p:blipFill rotWithShape="1">
          <a:blip r:embed="rId3">
            <a:alphaModFix amt="61804"/>
          </a:blip>
          <a:srcRect/>
          <a:stretch/>
        </p:blipFill>
        <p:spPr>
          <a:xfrm>
            <a:off x="12191610" y="2194730"/>
            <a:ext cx="14391249" cy="16244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2" descr="MSKLogoCrownTextWhit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5780" y="1303605"/>
            <a:ext cx="4844131" cy="147033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2"/>
          <p:cNvSpPr txBox="1">
            <a:spLocks noGrp="1"/>
          </p:cNvSpPr>
          <p:nvPr>
            <p:ph type="body" idx="1"/>
          </p:nvPr>
        </p:nvSpPr>
        <p:spPr>
          <a:xfrm>
            <a:off x="6814456" y="10331022"/>
            <a:ext cx="5005340" cy="2025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2850" tIns="142850" rIns="142850" bIns="142850" anchor="t" anchorCtr="0">
            <a:spAutoFit/>
          </a:bodyPr>
          <a:lstStyle>
            <a:lvl1pPr marL="457200" lvl="0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body" idx="2"/>
          </p:nvPr>
        </p:nvSpPr>
        <p:spPr>
          <a:xfrm>
            <a:off x="2146077" y="4083889"/>
            <a:ext cx="18488186" cy="3242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2850" tIns="142850" rIns="142850" bIns="142850" anchor="t" anchorCtr="0">
            <a:spAutoFit/>
          </a:bodyPr>
          <a:lstStyle>
            <a:lvl1pPr marL="457200" lvl="0" indent="-22860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1400"/>
              <a:buFont typeface="Arial"/>
              <a:buNone/>
              <a:defRPr sz="11400" b="1">
                <a:solidFill>
                  <a:srgbClr val="FFFFFF"/>
                </a:solidFill>
              </a:defRPr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body" idx="3"/>
          </p:nvPr>
        </p:nvSpPr>
        <p:spPr>
          <a:xfrm>
            <a:off x="2146077" y="7309689"/>
            <a:ext cx="12577128" cy="2046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2850" tIns="142850" rIns="142850" bIns="142850" anchor="t" anchorCtr="0">
            <a:spAutoFit/>
          </a:bodyPr>
          <a:lstStyle>
            <a:lvl1pPr marL="457200" lvl="0" indent="-22860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6800"/>
              <a:buFont typeface="Arial"/>
              <a:buNone/>
              <a:defRPr sz="6800" b="1">
                <a:solidFill>
                  <a:srgbClr val="FFFFFF"/>
                </a:solidFill>
              </a:defRPr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body" idx="4"/>
          </p:nvPr>
        </p:nvSpPr>
        <p:spPr>
          <a:xfrm>
            <a:off x="1886856" y="10302616"/>
            <a:ext cx="4844131" cy="1432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2850" tIns="142850" rIns="142850" bIns="142850" anchor="t" anchorCtr="0">
            <a:spAutoFit/>
          </a:bodyPr>
          <a:lstStyle>
            <a:lvl1pPr marL="457200" lvl="0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body" idx="5"/>
          </p:nvPr>
        </p:nvSpPr>
        <p:spPr>
          <a:xfrm>
            <a:off x="6865449" y="11812959"/>
            <a:ext cx="8104278" cy="656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>
                <a:solidFill>
                  <a:srgbClr val="FFFFFF"/>
                </a:solidFill>
              </a:defRPr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sldNum" idx="12"/>
          </p:nvPr>
        </p:nvSpPr>
        <p:spPr>
          <a:xfrm>
            <a:off x="23164802" y="12727605"/>
            <a:ext cx="708576" cy="70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2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14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2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3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14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3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3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 3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4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14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4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 4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5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14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5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5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6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14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6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6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 6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7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14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7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7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 7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8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14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8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8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 8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9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14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9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9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 9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0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14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0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0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 10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1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14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31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1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Header">
  <p:cSld name="Title Slide with 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 txBox="1">
            <a:spLocks noGrp="1"/>
          </p:cNvSpPr>
          <p:nvPr>
            <p:ph type="sldNum" idx="12"/>
          </p:nvPr>
        </p:nvSpPr>
        <p:spPr>
          <a:xfrm>
            <a:off x="22872402" y="13406656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body" idx="1"/>
          </p:nvPr>
        </p:nvSpPr>
        <p:spPr>
          <a:xfrm>
            <a:off x="708800" y="1380744"/>
            <a:ext cx="8469147" cy="1154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74AF"/>
              </a:buClr>
              <a:buSzPts val="7200"/>
              <a:buFont typeface="Arial"/>
              <a:buNone/>
              <a:defRPr sz="7200" b="1">
                <a:solidFill>
                  <a:srgbClr val="3F74AF"/>
                </a:solidFill>
              </a:defRPr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body" idx="2"/>
          </p:nvPr>
        </p:nvSpPr>
        <p:spPr>
          <a:xfrm>
            <a:off x="708800" y="758952"/>
            <a:ext cx="12960169" cy="599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74AF"/>
              </a:buClr>
              <a:buSzPts val="3200"/>
              <a:buFont typeface="Arial"/>
              <a:buNone/>
              <a:defRPr sz="3200">
                <a:solidFill>
                  <a:srgbClr val="3F74AF"/>
                </a:solidFill>
              </a:defRPr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 1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2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14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2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2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 12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3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14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3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3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 13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4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14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4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34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 14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5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14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35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35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 15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6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200"/>
              <a:buFont typeface="Helvetica Neue"/>
              <a:buNone/>
              <a:defRPr sz="11200" b="0">
                <a:solidFill>
                  <a:srgbClr val="79797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36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6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 16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7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200"/>
              <a:buFont typeface="Helvetica Neue"/>
              <a:buNone/>
              <a:defRPr sz="11200" b="0">
                <a:solidFill>
                  <a:srgbClr val="79797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7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7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 17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8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200"/>
              <a:buFont typeface="Helvetica Neue"/>
              <a:buNone/>
              <a:defRPr sz="11200" b="0">
                <a:solidFill>
                  <a:srgbClr val="79797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8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8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 18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9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200"/>
              <a:buFont typeface="Helvetica Neue"/>
              <a:buNone/>
              <a:defRPr sz="11200" b="0">
                <a:solidFill>
                  <a:srgbClr val="79797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9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9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 19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0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200"/>
              <a:buFont typeface="Helvetica Neue"/>
              <a:buNone/>
              <a:defRPr sz="11200" b="0">
                <a:solidFill>
                  <a:srgbClr val="79797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40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40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 20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1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14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41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41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rge Title">
  <p:cSld name="Large 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5" descr="MSKCrownLogoVectorEWhite.png"/>
          <p:cNvPicPr preferRelativeResize="0"/>
          <p:nvPr/>
        </p:nvPicPr>
        <p:blipFill rotWithShape="1">
          <a:blip r:embed="rId3">
            <a:alphaModFix amt="61804"/>
          </a:blip>
          <a:srcRect/>
          <a:stretch/>
        </p:blipFill>
        <p:spPr>
          <a:xfrm>
            <a:off x="12191610" y="2194730"/>
            <a:ext cx="14391249" cy="16244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15" descr="MSKLogoCrownTextWhit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5780" y="1303605"/>
            <a:ext cx="4844131" cy="147033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5"/>
          <p:cNvSpPr txBox="1">
            <a:spLocks noGrp="1"/>
          </p:cNvSpPr>
          <p:nvPr>
            <p:ph type="body" idx="1"/>
          </p:nvPr>
        </p:nvSpPr>
        <p:spPr>
          <a:xfrm>
            <a:off x="2265917" y="10051622"/>
            <a:ext cx="8288410" cy="2025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2850" tIns="142850" rIns="142850" bIns="142850" anchor="t" anchorCtr="0">
            <a:spAutoFit/>
          </a:bodyPr>
          <a:lstStyle>
            <a:lvl1pPr marL="457200" lvl="0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5"/>
          <p:cNvSpPr txBox="1">
            <a:spLocks noGrp="1"/>
          </p:cNvSpPr>
          <p:nvPr>
            <p:ph type="body" idx="2"/>
          </p:nvPr>
        </p:nvSpPr>
        <p:spPr>
          <a:xfrm>
            <a:off x="2146077" y="3372689"/>
            <a:ext cx="14663773" cy="61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2850" tIns="142850" rIns="142850" bIns="142850" anchor="t" anchorCtr="0">
            <a:spAutoFit/>
          </a:bodyPr>
          <a:lstStyle>
            <a:lvl1pPr marL="457200" lvl="0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sldNum" idx="12"/>
          </p:nvPr>
        </p:nvSpPr>
        <p:spPr>
          <a:xfrm>
            <a:off x="23164802" y="12727605"/>
            <a:ext cx="708576" cy="70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 2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2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14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42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42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 22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3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14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43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43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dePageWNumber">
  <p:cSld name="InsidePageWNumber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4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dePageWNumber">
  <p:cSld name="InsidePageWNumber 2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5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dePageWNumber">
  <p:cSld name="InsidePageWNumber 3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6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7"/>
          <p:cNvSpPr txBox="1"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47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47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 2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8"/>
          <p:cNvSpPr txBox="1"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48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48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 3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9"/>
          <p:cNvSpPr txBox="1"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49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49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 4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0"/>
          <p:cNvSpPr txBox="1"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50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50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 23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1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14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51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51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ed. Title &amp; Drop">
  <p:cSld name="Med. Title &amp; Drop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16" descr="MSKCrownLogoVectorEWhite.png"/>
          <p:cNvPicPr preferRelativeResize="0"/>
          <p:nvPr/>
        </p:nvPicPr>
        <p:blipFill rotWithShape="1">
          <a:blip r:embed="rId3">
            <a:alphaModFix amt="61804"/>
          </a:blip>
          <a:srcRect/>
          <a:stretch/>
        </p:blipFill>
        <p:spPr>
          <a:xfrm>
            <a:off x="12191610" y="2194730"/>
            <a:ext cx="14391249" cy="16244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16" descr="MSKLogoCrownTextWhit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5780" y="1303605"/>
            <a:ext cx="4844131" cy="147033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6"/>
          <p:cNvSpPr txBox="1">
            <a:spLocks noGrp="1"/>
          </p:cNvSpPr>
          <p:nvPr>
            <p:ph type="body" idx="1"/>
          </p:nvPr>
        </p:nvSpPr>
        <p:spPr>
          <a:xfrm>
            <a:off x="2367517" y="10610422"/>
            <a:ext cx="8288410" cy="2025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2850" tIns="142850" rIns="142850" bIns="142850" anchor="t" anchorCtr="0">
            <a:spAutoFit/>
          </a:bodyPr>
          <a:lstStyle>
            <a:lvl1pPr marL="457200" lvl="0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body" idx="2"/>
          </p:nvPr>
        </p:nvSpPr>
        <p:spPr>
          <a:xfrm>
            <a:off x="2247677" y="4083889"/>
            <a:ext cx="18488186" cy="3242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2850" tIns="142850" rIns="142850" bIns="142850" anchor="t" anchorCtr="0">
            <a:spAutoFit/>
          </a:bodyPr>
          <a:lstStyle>
            <a:lvl1pPr marL="457200" lvl="0" indent="-22860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1400"/>
              <a:buFont typeface="Arial"/>
              <a:buNone/>
              <a:defRPr sz="11400" b="1">
                <a:solidFill>
                  <a:srgbClr val="FFFFFF"/>
                </a:solidFill>
              </a:defRPr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body" idx="3"/>
          </p:nvPr>
        </p:nvSpPr>
        <p:spPr>
          <a:xfrm>
            <a:off x="2247677" y="7309689"/>
            <a:ext cx="12577128" cy="2046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2850" tIns="142850" rIns="142850" bIns="142850" anchor="t" anchorCtr="0">
            <a:spAutoFit/>
          </a:bodyPr>
          <a:lstStyle>
            <a:lvl1pPr marL="457200" lvl="0" indent="-22860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6800"/>
              <a:buFont typeface="Arial"/>
              <a:buNone/>
              <a:defRPr sz="6800" b="1">
                <a:solidFill>
                  <a:srgbClr val="FFFFFF"/>
                </a:solidFill>
              </a:defRPr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sldNum" idx="12"/>
          </p:nvPr>
        </p:nvSpPr>
        <p:spPr>
          <a:xfrm>
            <a:off x="23164802" y="12727605"/>
            <a:ext cx="708576" cy="70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 5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2"/>
          <p:cNvSpPr txBox="1"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52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52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 6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3"/>
          <p:cNvSpPr txBox="1"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53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53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 24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4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14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54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54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dePageWNumber">
  <p:cSld name="InsidePageWNumber 4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5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 7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6"/>
          <p:cNvSpPr txBox="1"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56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56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 8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7"/>
          <p:cNvSpPr txBox="1"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7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57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 9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8"/>
          <p:cNvSpPr txBox="1"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58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58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 10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9"/>
          <p:cNvSpPr txBox="1"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59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59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 1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0"/>
          <p:cNvSpPr txBox="1"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60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60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 12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61"/>
          <p:cNvSpPr txBox="1"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61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61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recede &amp; Title (Right)">
  <p:cSld name="Precede &amp; Title (Right)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7" descr="MSKCrownLogoVectorEWhite.png"/>
          <p:cNvPicPr preferRelativeResize="0"/>
          <p:nvPr/>
        </p:nvPicPr>
        <p:blipFill rotWithShape="1">
          <a:blip r:embed="rId3">
            <a:alphaModFix amt="61804"/>
          </a:blip>
          <a:srcRect/>
          <a:stretch/>
        </p:blipFill>
        <p:spPr>
          <a:xfrm>
            <a:off x="12191610" y="2194730"/>
            <a:ext cx="14391249" cy="16244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17" descr="MSKLogoCrownTextWhit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5780" y="1303605"/>
            <a:ext cx="4844131" cy="147033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7"/>
          <p:cNvSpPr txBox="1">
            <a:spLocks noGrp="1"/>
          </p:cNvSpPr>
          <p:nvPr>
            <p:ph type="body" idx="1"/>
          </p:nvPr>
        </p:nvSpPr>
        <p:spPr>
          <a:xfrm>
            <a:off x="2265917" y="9375818"/>
            <a:ext cx="8288410" cy="2025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2850" tIns="142850" rIns="142850" bIns="142850" anchor="t" anchorCtr="0">
            <a:spAutoFit/>
          </a:bodyPr>
          <a:lstStyle>
            <a:lvl1pPr marL="457200" lvl="0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body" idx="2"/>
          </p:nvPr>
        </p:nvSpPr>
        <p:spPr>
          <a:xfrm>
            <a:off x="7924180" y="3804489"/>
            <a:ext cx="11998883" cy="4582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2850" tIns="142850" rIns="142850" bIns="142850" anchor="t" anchorCtr="0">
            <a:spAutoFit/>
          </a:bodyPr>
          <a:lstStyle>
            <a:lvl1pPr marL="457200" lvl="0" indent="-22860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1400"/>
              <a:buFont typeface="Arial"/>
              <a:buNone/>
              <a:defRPr sz="11400" b="1">
                <a:solidFill>
                  <a:srgbClr val="FFFFFF"/>
                </a:solidFill>
              </a:defRPr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body" idx="3"/>
          </p:nvPr>
        </p:nvSpPr>
        <p:spPr>
          <a:xfrm>
            <a:off x="2217689" y="3956889"/>
            <a:ext cx="4844131" cy="4134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2850" tIns="142850" rIns="142850" bIns="142850" anchor="t" anchorCtr="0">
            <a:spAutoFit/>
          </a:bodyPr>
          <a:lstStyle>
            <a:lvl1pPr marL="457200" lvl="0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cxnSp>
        <p:nvCxnSpPr>
          <p:cNvPr id="48" name="Google Shape;48;p17"/>
          <p:cNvCxnSpPr/>
          <p:nvPr/>
        </p:nvCxnSpPr>
        <p:spPr>
          <a:xfrm rot="10800000">
            <a:off x="7493000" y="3995332"/>
            <a:ext cx="0" cy="4031068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25400" dist="25400" dir="5400000" rotWithShape="0">
              <a:srgbClr val="000000">
                <a:alpha val="49411"/>
              </a:srgbClr>
            </a:outerShdw>
          </a:effectLst>
        </p:spPr>
      </p:cxnSp>
      <p:sp>
        <p:nvSpPr>
          <p:cNvPr id="49" name="Google Shape;49;p17"/>
          <p:cNvSpPr txBox="1">
            <a:spLocks noGrp="1"/>
          </p:cNvSpPr>
          <p:nvPr>
            <p:ph type="sldNum" idx="12"/>
          </p:nvPr>
        </p:nvSpPr>
        <p:spPr>
          <a:xfrm>
            <a:off x="23164802" y="12727605"/>
            <a:ext cx="708576" cy="70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 13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62"/>
          <p:cNvSpPr txBox="1"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62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62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 14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63"/>
          <p:cNvSpPr txBox="1"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63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63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 2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4"/>
          <p:cNvSpPr txBox="1">
            <a:spLocks noGrp="1"/>
          </p:cNvSpPr>
          <p:nvPr>
            <p:ph type="title"/>
          </p:nvPr>
        </p:nvSpPr>
        <p:spPr>
          <a:xfrm>
            <a:off x="1777998" y="2298698"/>
            <a:ext cx="20828002" cy="4648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14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64"/>
          <p:cNvSpPr txBox="1">
            <a:spLocks noGrp="1"/>
          </p:cNvSpPr>
          <p:nvPr>
            <p:ph type="body" idx="1"/>
          </p:nvPr>
        </p:nvSpPr>
        <p:spPr>
          <a:xfrm>
            <a:off x="1777998" y="7073900"/>
            <a:ext cx="20828002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64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recede &amp; Title (Left)">
  <p:cSld name="Precede &amp; Title (Left)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8" descr="MSKCrownLogoVectorEWhite.png"/>
          <p:cNvPicPr preferRelativeResize="0"/>
          <p:nvPr/>
        </p:nvPicPr>
        <p:blipFill rotWithShape="1">
          <a:blip r:embed="rId3">
            <a:alphaModFix amt="61804"/>
          </a:blip>
          <a:srcRect/>
          <a:stretch/>
        </p:blipFill>
        <p:spPr>
          <a:xfrm>
            <a:off x="12191610" y="2194730"/>
            <a:ext cx="14391249" cy="16244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8" descr="MSKLogoCrownTextWhit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5780" y="1303605"/>
            <a:ext cx="4844131" cy="147033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8"/>
          <p:cNvSpPr txBox="1">
            <a:spLocks noGrp="1"/>
          </p:cNvSpPr>
          <p:nvPr>
            <p:ph type="body" idx="1"/>
          </p:nvPr>
        </p:nvSpPr>
        <p:spPr>
          <a:xfrm>
            <a:off x="2265917" y="9375818"/>
            <a:ext cx="8288410" cy="2025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2850" tIns="142850" rIns="142850" bIns="142850" anchor="t" anchorCtr="0">
            <a:spAutoFit/>
          </a:bodyPr>
          <a:lstStyle>
            <a:lvl1pPr marL="457200" lvl="0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8"/>
          <p:cNvSpPr txBox="1">
            <a:spLocks noGrp="1"/>
          </p:cNvSpPr>
          <p:nvPr>
            <p:ph type="body" idx="2"/>
          </p:nvPr>
        </p:nvSpPr>
        <p:spPr>
          <a:xfrm>
            <a:off x="1320180" y="3783410"/>
            <a:ext cx="11998883" cy="4582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2850" tIns="142850" rIns="142850" bIns="142850" anchor="t" anchorCtr="0">
            <a:spAutoFit/>
          </a:bodyPr>
          <a:lstStyle>
            <a:lvl1pPr marL="457200" lvl="0" indent="-228600" algn="r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1400"/>
              <a:buFont typeface="Arial"/>
              <a:buNone/>
              <a:defRPr sz="11400" b="1">
                <a:solidFill>
                  <a:srgbClr val="FFFFFF"/>
                </a:solidFill>
              </a:defRPr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8"/>
          <p:cNvSpPr txBox="1">
            <a:spLocks noGrp="1"/>
          </p:cNvSpPr>
          <p:nvPr>
            <p:ph type="body" idx="3"/>
          </p:nvPr>
        </p:nvSpPr>
        <p:spPr>
          <a:xfrm>
            <a:off x="14519338" y="3956889"/>
            <a:ext cx="4844131" cy="4134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2850" tIns="142850" rIns="142850" bIns="142850" anchor="t" anchorCtr="0">
            <a:spAutoFit/>
          </a:bodyPr>
          <a:lstStyle>
            <a:lvl1pPr marL="457200" lvl="0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cxnSp>
        <p:nvCxnSpPr>
          <p:cNvPr id="56" name="Google Shape;56;p18"/>
          <p:cNvCxnSpPr/>
          <p:nvPr/>
        </p:nvCxnSpPr>
        <p:spPr>
          <a:xfrm rot="10800000" flipH="1">
            <a:off x="14046198" y="3995332"/>
            <a:ext cx="1" cy="4031068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25400" dist="25400" dir="5400000" rotWithShape="0">
              <a:srgbClr val="000000">
                <a:alpha val="49411"/>
              </a:srgbClr>
            </a:outerShdw>
          </a:effectLst>
        </p:spPr>
      </p:cxnSp>
      <p:sp>
        <p:nvSpPr>
          <p:cNvPr id="57" name="Google Shape;57;p18"/>
          <p:cNvSpPr txBox="1">
            <a:spLocks noGrp="1"/>
          </p:cNvSpPr>
          <p:nvPr>
            <p:ph type="sldNum" idx="12"/>
          </p:nvPr>
        </p:nvSpPr>
        <p:spPr>
          <a:xfrm>
            <a:off x="23164802" y="12727605"/>
            <a:ext cx="708576" cy="70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Section | Chapter">
  <p:cSld name="White Section | Chapt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9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40767" y="2313082"/>
            <a:ext cx="13292935" cy="11709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9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773" y="686788"/>
            <a:ext cx="5215709" cy="2263608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9"/>
          <p:cNvSpPr txBox="1">
            <a:spLocks noGrp="1"/>
          </p:cNvSpPr>
          <p:nvPr>
            <p:ph type="body" idx="1"/>
          </p:nvPr>
        </p:nvSpPr>
        <p:spPr>
          <a:xfrm>
            <a:off x="2146077" y="5906966"/>
            <a:ext cx="18488186" cy="1902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2850" tIns="142850" rIns="142850" bIns="142850" anchor="ctr" anchorCtr="0">
            <a:spAutoFit/>
          </a:bodyPr>
          <a:lstStyle>
            <a:lvl1pPr marL="457200" lvl="0" indent="-22860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1400"/>
              <a:buFont typeface="Arial"/>
              <a:buNone/>
              <a:defRPr sz="11400" b="1">
                <a:solidFill>
                  <a:srgbClr val="236991"/>
                </a:solidFill>
              </a:defRPr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sldNum" idx="12"/>
          </p:nvPr>
        </p:nvSpPr>
        <p:spPr>
          <a:xfrm>
            <a:off x="12183071" y="13010554"/>
            <a:ext cx="607613" cy="599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White">
  <p:cSld name="Blank Whit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0"/>
          <p:cNvSpPr txBox="1">
            <a:spLocks noGrp="1"/>
          </p:cNvSpPr>
          <p:nvPr>
            <p:ph type="sldNum" idx="12"/>
          </p:nvPr>
        </p:nvSpPr>
        <p:spPr>
          <a:xfrm>
            <a:off x="12183071" y="13010554"/>
            <a:ext cx="607613" cy="599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bg>
      <p:bgPr>
        <a:solidFill>
          <a:srgbClr val="3189C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>
            <a:spLocks noGrp="1"/>
          </p:cNvSpPr>
          <p:nvPr>
            <p:ph type="sldNum" idx="12"/>
          </p:nvPr>
        </p:nvSpPr>
        <p:spPr>
          <a:xfrm>
            <a:off x="23164805" y="12714615"/>
            <a:ext cx="667922" cy="72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spAutoFit/>
          </a:bodyPr>
          <a:lstStyle>
            <a:lvl1pPr marL="0" marR="0" lv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7979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7979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7979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7979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7979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79797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79797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79797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79797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1"/>
          <p:cNvGrpSpPr/>
          <p:nvPr/>
        </p:nvGrpSpPr>
        <p:grpSpPr>
          <a:xfrm>
            <a:off x="-127001" y="13563600"/>
            <a:ext cx="24632109" cy="0"/>
            <a:chOff x="0" y="0"/>
            <a:chExt cx="24632106" cy="0"/>
          </a:xfrm>
        </p:grpSpPr>
        <p:cxnSp>
          <p:nvCxnSpPr>
            <p:cNvPr id="7" name="Google Shape;7;p11"/>
            <p:cNvCxnSpPr/>
            <p:nvPr/>
          </p:nvCxnSpPr>
          <p:spPr>
            <a:xfrm>
              <a:off x="0" y="0"/>
              <a:ext cx="14767601" cy="0"/>
            </a:xfrm>
            <a:prstGeom prst="straightConnector1">
              <a:avLst/>
            </a:prstGeom>
            <a:noFill/>
            <a:ln w="304800" cap="flat" cmpd="sng">
              <a:solidFill>
                <a:srgbClr val="92D2EE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8;p11"/>
            <p:cNvCxnSpPr/>
            <p:nvPr/>
          </p:nvCxnSpPr>
          <p:spPr>
            <a:xfrm>
              <a:off x="14681200" y="0"/>
              <a:ext cx="7067155" cy="0"/>
            </a:xfrm>
            <a:prstGeom prst="straightConnector1">
              <a:avLst/>
            </a:prstGeom>
            <a:noFill/>
            <a:ln w="304800" cap="flat" cmpd="sng">
              <a:solidFill>
                <a:srgbClr val="00BDF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" name="Google Shape;9;p11"/>
            <p:cNvCxnSpPr/>
            <p:nvPr/>
          </p:nvCxnSpPr>
          <p:spPr>
            <a:xfrm>
              <a:off x="21742400" y="0"/>
              <a:ext cx="2889706" cy="0"/>
            </a:xfrm>
            <a:prstGeom prst="straightConnector1">
              <a:avLst/>
            </a:prstGeom>
            <a:noFill/>
            <a:ln w="304800" cap="flat" cmpd="sng">
              <a:solidFill>
                <a:srgbClr val="2875B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1400"/>
              <a:buFont typeface="Arial"/>
              <a:buNone/>
              <a:defRPr sz="11400" b="1" i="0" u="none" strike="noStrike" cap="none">
                <a:solidFill>
                  <a:srgbClr val="23699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1400"/>
              <a:buFont typeface="Arial"/>
              <a:buNone/>
              <a:defRPr sz="11400" b="1" i="0" u="none" strike="noStrike" cap="none">
                <a:solidFill>
                  <a:srgbClr val="23699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1400"/>
              <a:buFont typeface="Arial"/>
              <a:buNone/>
              <a:defRPr sz="11400" b="1" i="0" u="none" strike="noStrike" cap="none">
                <a:solidFill>
                  <a:srgbClr val="23699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1400"/>
              <a:buFont typeface="Arial"/>
              <a:buNone/>
              <a:defRPr sz="11400" b="1" i="0" u="none" strike="noStrike" cap="none">
                <a:solidFill>
                  <a:srgbClr val="23699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1400"/>
              <a:buFont typeface="Arial"/>
              <a:buNone/>
              <a:defRPr sz="11400" b="1" i="0" u="none" strike="noStrike" cap="none">
                <a:solidFill>
                  <a:srgbClr val="23699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1400"/>
              <a:buFont typeface="Arial"/>
              <a:buNone/>
              <a:defRPr sz="11400" b="1" i="0" u="none" strike="noStrike" cap="none">
                <a:solidFill>
                  <a:srgbClr val="23699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1400"/>
              <a:buFont typeface="Arial"/>
              <a:buNone/>
              <a:defRPr sz="11400" b="1" i="0" u="none" strike="noStrike" cap="none">
                <a:solidFill>
                  <a:srgbClr val="23699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1400"/>
              <a:buFont typeface="Arial"/>
              <a:buNone/>
              <a:defRPr sz="11400" b="1" i="0" u="none" strike="noStrike" cap="none">
                <a:solidFill>
                  <a:srgbClr val="23699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1400"/>
              <a:buFont typeface="Arial"/>
              <a:buNone/>
              <a:defRPr sz="11400" b="1" i="0" u="none" strike="noStrike" cap="none">
                <a:solidFill>
                  <a:srgbClr val="23699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609600" algn="l" rtl="0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raduc@mskcc.org" TargetMode="External"/><Relationship Id="rId2" Type="http://schemas.openxmlformats.org/officeDocument/2006/relationships/hyperlink" Target="mailto:brandong@miltenyi.com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hespot.mskcc.org/esc?id=sc_cat_item&amp;sys_id=14735d01db19e850701a2a5913961940&amp;sysparm_category=52fb5256db15e090701a2a591396196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espot.mskcc.org/esc?id=esc_dashboard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A8E16-62A5-0840-8EAC-00A8ACF3AE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30DE94-427E-544B-9760-52B3BF99618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46077" y="4083889"/>
            <a:ext cx="18488186" cy="1768895"/>
          </a:xfrm>
        </p:spPr>
        <p:txBody>
          <a:bodyPr/>
          <a:lstStyle/>
          <a:p>
            <a:r>
              <a:rPr lang="en-US" dirty="0"/>
              <a:t>Navigating Ecommerce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D342B27-D5B7-5347-9126-F8D0AEF7E691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2146077" y="7309689"/>
            <a:ext cx="12577128" cy="1202586"/>
          </a:xfrm>
        </p:spPr>
        <p:txBody>
          <a:bodyPr/>
          <a:lstStyle/>
          <a:p>
            <a:r>
              <a:rPr lang="en-US" dirty="0"/>
              <a:t>SPECTRUM Ordering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A010366-ACBF-AC46-B158-F700623EEAC0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08744C8-6B48-B349-B778-83206900A14A}"/>
              </a:ext>
            </a:extLst>
          </p:cNvPr>
          <p:cNvSpPr>
            <a:spLocks noGrp="1"/>
          </p:cNvSpPr>
          <p:nvPr>
            <p:ph type="body" idx="5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7557E3-B530-42B9-893A-53FD128B2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8800" y="1380744"/>
            <a:ext cx="10040976" cy="1141441"/>
          </a:xfrm>
        </p:spPr>
        <p:txBody>
          <a:bodyPr/>
          <a:lstStyle/>
          <a:p>
            <a:r>
              <a:rPr lang="en-US" dirty="0"/>
              <a:t>Off-Catalog Orders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BDD2B-4F6B-42BD-A1C2-EFE9FFC3874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E275D4-D115-4726-A724-9B9F706BDD4A}"/>
              </a:ext>
            </a:extLst>
          </p:cNvPr>
          <p:cNvSpPr txBox="1"/>
          <p:nvPr/>
        </p:nvSpPr>
        <p:spPr>
          <a:xfrm>
            <a:off x="1538868" y="2903368"/>
            <a:ext cx="194923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If, after pulling out all the stops, you still cannot find the catalog/cat. number you need – you’re probably dealing with an “off-catalog” store request. (RIP)</a:t>
            </a:r>
          </a:p>
          <a:p>
            <a:endParaRPr lang="en-US" sz="3200" dirty="0">
              <a:solidFill>
                <a:schemeClr val="accent4"/>
              </a:solidFill>
            </a:endParaRPr>
          </a:p>
          <a:p>
            <a:r>
              <a:rPr lang="en-US" sz="3200" dirty="0">
                <a:solidFill>
                  <a:schemeClr val="accent4"/>
                </a:solidFill>
              </a:rPr>
              <a:t>If possible, it is best to avoid doing off-catalog orders. See if it can be ordered through an in-catalog third party (Usually Fisher or Sigma). However, sometimes items are dramatically more expensive when coming from a third party store. In these cases, talk to the person who needs the item and decide what is best.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FCA5C-7259-4EAC-A8C8-C0DF22243ABE}"/>
              </a:ext>
            </a:extLst>
          </p:cNvPr>
          <p:cNvSpPr txBox="1"/>
          <p:nvPr/>
        </p:nvSpPr>
        <p:spPr>
          <a:xfrm>
            <a:off x="16994459" y="8943991"/>
            <a:ext cx="6720468" cy="2062103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NOTE: Off-catalog order requests CANNOT be submitted with in-catalog orders. They MUST be submitted separately.  </a:t>
            </a:r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3478301-BA46-4FA8-8439-54D887085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427" y="6331539"/>
            <a:ext cx="10816876" cy="676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902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2739FB-4464-4BCB-9043-482D33505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8800" y="1380744"/>
            <a:ext cx="9550322" cy="2138637"/>
          </a:xfrm>
        </p:spPr>
        <p:txBody>
          <a:bodyPr/>
          <a:lstStyle/>
          <a:p>
            <a:r>
              <a:rPr lang="en-US" dirty="0"/>
              <a:t>Off-Catalog Orders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0EBF0-466A-4A23-A024-61A23D57D02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34F9711-9DB0-44AD-8F4E-D07D157E9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689" y="2790560"/>
            <a:ext cx="16266382" cy="1016648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ADDD852-E64B-4B29-8F50-82580A480909}"/>
              </a:ext>
            </a:extLst>
          </p:cNvPr>
          <p:cNvSpPr/>
          <p:nvPr/>
        </p:nvSpPr>
        <p:spPr>
          <a:xfrm>
            <a:off x="9010184" y="6857999"/>
            <a:ext cx="2163337" cy="8939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5EF94A-4B48-47BE-B757-4043F1C1AB7B}"/>
              </a:ext>
            </a:extLst>
          </p:cNvPr>
          <p:cNvSpPr/>
          <p:nvPr/>
        </p:nvSpPr>
        <p:spPr>
          <a:xfrm>
            <a:off x="9630935" y="5052300"/>
            <a:ext cx="2163337" cy="8939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DCF67F-7AA4-4C26-B6DC-17893BF12931}"/>
              </a:ext>
            </a:extLst>
          </p:cNvPr>
          <p:cNvSpPr/>
          <p:nvPr/>
        </p:nvSpPr>
        <p:spPr>
          <a:xfrm>
            <a:off x="11468459" y="6623825"/>
            <a:ext cx="2723557" cy="11101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32353A-37BB-4E90-8504-3957C6188476}"/>
              </a:ext>
            </a:extLst>
          </p:cNvPr>
          <p:cNvSpPr/>
          <p:nvPr/>
        </p:nvSpPr>
        <p:spPr>
          <a:xfrm>
            <a:off x="8738838" y="7838878"/>
            <a:ext cx="2729621" cy="8939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0904543-53B2-4BAC-84AB-734A1F1983D5}"/>
              </a:ext>
            </a:extLst>
          </p:cNvPr>
          <p:cNvSpPr/>
          <p:nvPr/>
        </p:nvSpPr>
        <p:spPr>
          <a:xfrm>
            <a:off x="8744902" y="8753972"/>
            <a:ext cx="2723557" cy="11101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D011DC-600C-4C0E-A5D3-0436F549F03D}"/>
              </a:ext>
            </a:extLst>
          </p:cNvPr>
          <p:cNvCxnSpPr>
            <a:cxnSpLocks/>
          </p:cNvCxnSpPr>
          <p:nvPr/>
        </p:nvCxnSpPr>
        <p:spPr>
          <a:xfrm>
            <a:off x="3902927" y="4929197"/>
            <a:ext cx="5728008" cy="482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05D92ED-17C2-4A72-B9AE-9F9DE69600BD}"/>
              </a:ext>
            </a:extLst>
          </p:cNvPr>
          <p:cNvSpPr txBox="1"/>
          <p:nvPr/>
        </p:nvSpPr>
        <p:spPr>
          <a:xfrm>
            <a:off x="200722" y="3519381"/>
            <a:ext cx="39475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Item Description: Place the name of the item as listed in Ziggy/order sheet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624001D-5052-422F-8B13-EB2F6ABCDC0F}"/>
              </a:ext>
            </a:extLst>
          </p:cNvPr>
          <p:cNvCxnSpPr>
            <a:cxnSpLocks/>
          </p:cNvCxnSpPr>
          <p:nvPr/>
        </p:nvCxnSpPr>
        <p:spPr>
          <a:xfrm flipV="1">
            <a:off x="4393580" y="7292898"/>
            <a:ext cx="4616604" cy="151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F5BD408-2BF2-4254-8DD2-CEBD08A27BB2}"/>
              </a:ext>
            </a:extLst>
          </p:cNvPr>
          <p:cNvCxnSpPr>
            <a:cxnSpLocks/>
          </p:cNvCxnSpPr>
          <p:nvPr/>
        </p:nvCxnSpPr>
        <p:spPr>
          <a:xfrm flipH="1">
            <a:off x="14192016" y="6810121"/>
            <a:ext cx="3917564" cy="326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4E996C6-DAEA-47AB-BF71-0B43EAD001A8}"/>
              </a:ext>
            </a:extLst>
          </p:cNvPr>
          <p:cNvSpPr txBox="1"/>
          <p:nvPr/>
        </p:nvSpPr>
        <p:spPr>
          <a:xfrm>
            <a:off x="200722" y="6167480"/>
            <a:ext cx="46166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Supplier: Every “true” off-catalog will not appear in the supplier drop down. Must select “New Supplier”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5E6AE7-1079-469B-8EDD-1D420CB4D5E6}"/>
              </a:ext>
            </a:extLst>
          </p:cNvPr>
          <p:cNvSpPr txBox="1"/>
          <p:nvPr/>
        </p:nvSpPr>
        <p:spPr>
          <a:xfrm>
            <a:off x="18109580" y="5946285"/>
            <a:ext cx="39475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Commodity: General category description of item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EC8F31-A407-42A4-AEB9-9996B91DF542}"/>
              </a:ext>
            </a:extLst>
          </p:cNvPr>
          <p:cNvSpPr txBox="1"/>
          <p:nvPr/>
        </p:nvSpPr>
        <p:spPr>
          <a:xfrm>
            <a:off x="200722" y="8833024"/>
            <a:ext cx="55756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Unit Price: Pretty Self explanatory. Make sure to edit the quantity and currency if needed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78E76A8-7ABE-43B8-B736-00C21BC7C620}"/>
              </a:ext>
            </a:extLst>
          </p:cNvPr>
          <p:cNvCxnSpPr/>
          <p:nvPr/>
        </p:nvCxnSpPr>
        <p:spPr>
          <a:xfrm flipV="1">
            <a:off x="5325405" y="8318810"/>
            <a:ext cx="3413433" cy="1293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DEAD0F6-B46B-4813-BFC6-95B0DECB6D40}"/>
              </a:ext>
            </a:extLst>
          </p:cNvPr>
          <p:cNvSpPr txBox="1"/>
          <p:nvPr/>
        </p:nvSpPr>
        <p:spPr>
          <a:xfrm>
            <a:off x="14875727" y="9679356"/>
            <a:ext cx="46265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Supplier Part Number: Also known as catalog number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2FE4BC3-9C61-41BA-9E5D-93941DEC44A3}"/>
              </a:ext>
            </a:extLst>
          </p:cNvPr>
          <p:cNvCxnSpPr/>
          <p:nvPr/>
        </p:nvCxnSpPr>
        <p:spPr>
          <a:xfrm flipH="1" flipV="1">
            <a:off x="11468459" y="9451666"/>
            <a:ext cx="3407268" cy="762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821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CA2D68-16DC-4C47-B595-20C5C7C10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8800" y="1380744"/>
            <a:ext cx="10888468" cy="3135833"/>
          </a:xfrm>
        </p:spPr>
        <p:txBody>
          <a:bodyPr/>
          <a:lstStyle/>
          <a:p>
            <a:r>
              <a:rPr lang="en-US" dirty="0"/>
              <a:t>Off-Catalog Orders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BCA2A-E51E-4D93-85D0-B98E260F062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B68019-E658-41AD-9336-449774800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620" y="3165055"/>
            <a:ext cx="15667190" cy="979199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4588DC1-1314-4C65-9298-6DC21C83C9AA}"/>
              </a:ext>
            </a:extLst>
          </p:cNvPr>
          <p:cNvSpPr/>
          <p:nvPr/>
        </p:nvSpPr>
        <p:spPr>
          <a:xfrm>
            <a:off x="13821368" y="7605132"/>
            <a:ext cx="2390080" cy="14355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7C9F8C2-0A02-45BB-BD04-69F2E07055BE}"/>
              </a:ext>
            </a:extLst>
          </p:cNvPr>
          <p:cNvSpPr/>
          <p:nvPr/>
        </p:nvSpPr>
        <p:spPr>
          <a:xfrm>
            <a:off x="6616389" y="8734325"/>
            <a:ext cx="2594518" cy="14355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98C7BC-72D0-4FCE-A0B4-F8B04025A681}"/>
              </a:ext>
            </a:extLst>
          </p:cNvPr>
          <p:cNvSpPr txBox="1"/>
          <p:nvPr/>
        </p:nvSpPr>
        <p:spPr>
          <a:xfrm>
            <a:off x="708800" y="7605132"/>
            <a:ext cx="54689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Capital: Same as in-catalog orders. Only needed for very large, expensive orders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CC7233-8A84-4F36-A899-304F53F44AFA}"/>
              </a:ext>
            </a:extLst>
          </p:cNvPr>
          <p:cNvCxnSpPr>
            <a:cxnSpLocks/>
          </p:cNvCxnSpPr>
          <p:nvPr/>
        </p:nvCxnSpPr>
        <p:spPr>
          <a:xfrm>
            <a:off x="5196468" y="8734325"/>
            <a:ext cx="1419921" cy="465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74C6011-D392-4365-81B9-BA3232112F6D}"/>
              </a:ext>
            </a:extLst>
          </p:cNvPr>
          <p:cNvSpPr txBox="1"/>
          <p:nvPr/>
        </p:nvSpPr>
        <p:spPr>
          <a:xfrm>
            <a:off x="17105971" y="9452118"/>
            <a:ext cx="63263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Suggested Supplier: This is where you indicate the actual name of the off-catalog supplier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C614AAC-94B1-449C-9682-DB48FCA0DD5A}"/>
              </a:ext>
            </a:extLst>
          </p:cNvPr>
          <p:cNvCxnSpPr>
            <a:endCxn id="5" idx="5"/>
          </p:cNvCxnSpPr>
          <p:nvPr/>
        </p:nvCxnSpPr>
        <p:spPr>
          <a:xfrm flipH="1" flipV="1">
            <a:off x="15861429" y="8830482"/>
            <a:ext cx="1244542" cy="848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115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CA2D68-16DC-4C47-B595-20C5C7C10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8800" y="1380744"/>
            <a:ext cx="10888468" cy="2138637"/>
          </a:xfrm>
        </p:spPr>
        <p:txBody>
          <a:bodyPr/>
          <a:lstStyle/>
          <a:p>
            <a:r>
              <a:rPr lang="en-US" dirty="0" err="1"/>
              <a:t>Miltenyi</a:t>
            </a:r>
            <a:r>
              <a:rPr lang="en-US" dirty="0"/>
              <a:t> Related Orders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BCA2A-E51E-4D93-85D0-B98E260F062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9F8612-6223-ED46-8D46-B526AC264D10}"/>
              </a:ext>
            </a:extLst>
          </p:cNvPr>
          <p:cNvSpPr txBox="1"/>
          <p:nvPr/>
        </p:nvSpPr>
        <p:spPr>
          <a:xfrm>
            <a:off x="708800" y="3251200"/>
            <a:ext cx="22966400" cy="938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Send an Email to Brandon </a:t>
            </a:r>
            <a:r>
              <a:rPr lang="en-US" sz="4400" u="sng" dirty="0">
                <a:hlinkClick r:id="rId2" tooltip="mailto:brandong@miltenyi.com"/>
              </a:rPr>
              <a:t>brandong@miltenyi.com</a:t>
            </a:r>
            <a:r>
              <a:rPr lang="en-US" sz="4400" dirty="0"/>
              <a:t>, to let him know what products you need and to ask him if there are any promotions for the item. I.e.: </a:t>
            </a:r>
          </a:p>
          <a:p>
            <a:r>
              <a:rPr lang="en-US" sz="4400" dirty="0"/>
              <a:t> </a:t>
            </a:r>
            <a:r>
              <a:rPr lang="en-US" sz="2800" dirty="0"/>
              <a:t>Hi Brandon,</a:t>
            </a:r>
          </a:p>
          <a:p>
            <a:r>
              <a:rPr lang="en-US" sz="2800" dirty="0"/>
              <a:t> </a:t>
            </a:r>
          </a:p>
          <a:p>
            <a:r>
              <a:rPr lang="en-US" sz="2800" dirty="0"/>
              <a:t>My name is Juliana and I will be ordering for Spectrum with Jamie. If is nice to E-meet you!  </a:t>
            </a:r>
          </a:p>
          <a:p>
            <a:r>
              <a:rPr lang="en-US" sz="2800" dirty="0"/>
              <a:t> </a:t>
            </a:r>
          </a:p>
          <a:p>
            <a:r>
              <a:rPr lang="en-US" sz="2800" dirty="0"/>
              <a:t>We need to order two units of MACS® </a:t>
            </a:r>
            <a:r>
              <a:rPr lang="en-US" sz="2800" dirty="0" err="1"/>
              <a:t>SmartStrainers</a:t>
            </a:r>
            <a:r>
              <a:rPr lang="en-US" sz="2800" dirty="0"/>
              <a:t> (70</a:t>
            </a:r>
            <a:r>
              <a:rPr lang="el-GR" sz="2800" dirty="0"/>
              <a:t>μ</a:t>
            </a:r>
            <a:r>
              <a:rPr lang="en-US" sz="2800" dirty="0"/>
              <a:t>m), 4x 25 pcs. Are there any promotions currently going on?</a:t>
            </a:r>
          </a:p>
          <a:p>
            <a:r>
              <a:rPr lang="en-US" sz="2800" dirty="0"/>
              <a:t> </a:t>
            </a:r>
          </a:p>
          <a:p>
            <a:r>
              <a:rPr lang="en-US" sz="2800" dirty="0"/>
              <a:t>Thank you, </a:t>
            </a:r>
          </a:p>
          <a:p>
            <a:r>
              <a:rPr lang="en-US" sz="2800" dirty="0"/>
              <a:t>Juliana Niyazov</a:t>
            </a:r>
          </a:p>
          <a:p>
            <a:endParaRPr lang="en-US" sz="2800" dirty="0"/>
          </a:p>
          <a:p>
            <a:r>
              <a:rPr lang="en-US" sz="4400" dirty="0"/>
              <a:t>Then, once he responds, ask him for a quote with the promotion (if applicable). Once he sends it, forward the quote containing the promotion to Cristina </a:t>
            </a:r>
            <a:r>
              <a:rPr lang="en-US" sz="4400" u="sng" dirty="0">
                <a:hlinkClick r:id="rId3" tooltip="mailto:raduc@mskcc.org"/>
              </a:rPr>
              <a:t>raduc@mskcc.org</a:t>
            </a:r>
            <a:r>
              <a:rPr lang="en-US" sz="4400" dirty="0"/>
              <a:t>, and ask her to order it. </a:t>
            </a:r>
            <a:r>
              <a:rPr lang="en-US" dirty="0"/>
              <a:t> </a:t>
            </a:r>
          </a:p>
          <a:p>
            <a:endParaRPr lang="en-US" dirty="0"/>
          </a:p>
          <a:p>
            <a:r>
              <a:rPr lang="en-US" sz="4400" b="1" dirty="0"/>
              <a:t>Make Sure to </a:t>
            </a:r>
            <a:r>
              <a:rPr lang="en-US" sz="4400" dirty="0"/>
              <a:t>Update Spectrum Ordering Form (Jamie -&gt; </a:t>
            </a:r>
            <a:r>
              <a:rPr lang="en-US" sz="4400" dirty="0" err="1"/>
              <a:t>Wet_Lab</a:t>
            </a:r>
            <a:r>
              <a:rPr lang="en-US" sz="4400" dirty="0"/>
              <a:t> -&gt; Ordering -&gt; Spectrum Ordering Form).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139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CA2D68-16DC-4C47-B595-20C5C7C10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8800" y="1380744"/>
            <a:ext cx="19408000" cy="9119010"/>
          </a:xfrm>
        </p:spPr>
        <p:txBody>
          <a:bodyPr/>
          <a:lstStyle/>
          <a:p>
            <a:r>
              <a:rPr lang="en-US" dirty="0"/>
              <a:t>With all orders, MAKE SURE TO: </a:t>
            </a:r>
          </a:p>
          <a:p>
            <a:endParaRPr lang="en-US" dirty="0"/>
          </a:p>
          <a:p>
            <a:r>
              <a:rPr lang="en-US" dirty="0"/>
              <a:t>- Update Spectrum Ordering Form (Jamie -&gt; </a:t>
            </a:r>
            <a:r>
              <a:rPr lang="en-US" dirty="0" err="1"/>
              <a:t>Wet_Lab</a:t>
            </a:r>
            <a:r>
              <a:rPr lang="en-US" dirty="0"/>
              <a:t> -&gt; Ordering -&gt; Spectrum Ordering Form) </a:t>
            </a:r>
          </a:p>
          <a:p>
            <a:endParaRPr lang="en-US" dirty="0"/>
          </a:p>
          <a:p>
            <a:r>
              <a:rPr lang="en-US" dirty="0"/>
              <a:t>- Save Invoice (Once Item is Received) In Binder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BCA2A-E51E-4D93-85D0-B98E260F062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87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057847-D642-415A-A663-559033086BF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860113" y="5899059"/>
            <a:ext cx="14663773" cy="2509611"/>
          </a:xfrm>
        </p:spPr>
        <p:txBody>
          <a:bodyPr/>
          <a:lstStyle/>
          <a:p>
            <a:pPr marL="85725" indent="0">
              <a:buNone/>
            </a:pPr>
            <a:r>
              <a:rPr lang="en-US" sz="9600" dirty="0">
                <a:solidFill>
                  <a:srgbClr val="FFFFFF"/>
                </a:solidFill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2285585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6AB4D-9992-E447-8E8C-51F149369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8800" y="1137849"/>
            <a:ext cx="17147400" cy="2138637"/>
          </a:xfrm>
        </p:spPr>
        <p:txBody>
          <a:bodyPr/>
          <a:lstStyle/>
          <a:p>
            <a:r>
              <a:rPr lang="en-US" dirty="0"/>
              <a:t>Get Ecommerce Access if Needed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4DAB8E-6067-F94C-BC2E-B2684F067BA3}"/>
              </a:ext>
            </a:extLst>
          </p:cNvPr>
          <p:cNvSpPr txBox="1"/>
          <p:nvPr/>
        </p:nvSpPr>
        <p:spPr>
          <a:xfrm>
            <a:off x="990600" y="3759200"/>
            <a:ext cx="19634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Make a Request On The Spot:  </a:t>
            </a:r>
            <a:r>
              <a:rPr lang="en-US" sz="3600" dirty="0">
                <a:hlinkClick r:id="rId3"/>
              </a:rPr>
              <a:t>https://thespot.mskcc.org/esc?id=sc_cat_item&amp;sys_id=14735d01db19e850701a2a5913961940&amp;sysparm_category=52fb5256db15e090701a2a5913961968</a:t>
            </a:r>
            <a:r>
              <a:rPr lang="en-US" sz="3600" dirty="0"/>
              <a:t> </a:t>
            </a:r>
          </a:p>
          <a:p>
            <a:endParaRPr lang="en-US" sz="3600" dirty="0"/>
          </a:p>
          <a:p>
            <a:r>
              <a:rPr lang="en-US" sz="3600" dirty="0"/>
              <a:t>If The above link doesn’t work, follow this path: </a:t>
            </a:r>
          </a:p>
          <a:p>
            <a:r>
              <a:rPr lang="en-US" sz="36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8293DB-4ABE-BA46-AC97-48F3ADA59960}"/>
              </a:ext>
            </a:extLst>
          </p:cNvPr>
          <p:cNvSpPr txBox="1"/>
          <p:nvPr/>
        </p:nvSpPr>
        <p:spPr>
          <a:xfrm>
            <a:off x="990600" y="7061200"/>
            <a:ext cx="20447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hlinkClick r:id="rId4"/>
              </a:rPr>
              <a:t>https://thespot.mskcc.org/esc?id=esc_dashboard</a:t>
            </a:r>
            <a:r>
              <a:rPr lang="en-US" sz="5400" dirty="0"/>
              <a:t> -&gt; Click on IT -&gt; Ecommerce -&gt; MSK Ecommerce </a:t>
            </a:r>
            <a:r>
              <a:rPr lang="en-US" sz="5400" dirty="0" err="1"/>
              <a:t>Coupa</a:t>
            </a:r>
            <a:r>
              <a:rPr lang="en-US" sz="5400" dirty="0"/>
              <a:t> Support -&gt; Fill Out Form</a:t>
            </a:r>
          </a:p>
          <a:p>
            <a:endParaRPr lang="en-US" sz="5400" dirty="0"/>
          </a:p>
          <a:p>
            <a:r>
              <a:rPr lang="en-US" sz="5400" dirty="0"/>
              <a:t>Once this is done, you will receive an email with instructions on what to do next. 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6AB4D-9992-E447-8E8C-51F149369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8800" y="1137849"/>
            <a:ext cx="8469147" cy="1154358"/>
          </a:xfrm>
        </p:spPr>
        <p:txBody>
          <a:bodyPr/>
          <a:lstStyle/>
          <a:p>
            <a:r>
              <a:rPr lang="en-US" dirty="0"/>
              <a:t>Ecommerce Login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129E951-36B9-49EF-BC78-C6D218D2A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537" y="3226281"/>
            <a:ext cx="9554142" cy="81975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5C2F49-DF6D-486A-9A1C-13A28F22DB7F}"/>
              </a:ext>
            </a:extLst>
          </p:cNvPr>
          <p:cNvSpPr txBox="1"/>
          <p:nvPr/>
        </p:nvSpPr>
        <p:spPr>
          <a:xfrm>
            <a:off x="12192000" y="5432211"/>
            <a:ext cx="112032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4"/>
              </a:buClr>
            </a:pPr>
            <a:r>
              <a:rPr lang="en-US" sz="4000" dirty="0">
                <a:solidFill>
                  <a:schemeClr val="accent4"/>
                </a:solidFill>
              </a:rPr>
              <a:t>Navigate to the MSK Ecommerce portal through </a:t>
            </a:r>
            <a:r>
              <a:rPr lang="en-US" sz="4000" dirty="0" err="1">
                <a:solidFill>
                  <a:schemeClr val="accent4"/>
                </a:solidFill>
              </a:rPr>
              <a:t>OneMSK</a:t>
            </a:r>
            <a:endParaRPr lang="en-US" sz="4000" dirty="0">
              <a:solidFill>
                <a:schemeClr val="accent4"/>
              </a:solidFill>
            </a:endParaRPr>
          </a:p>
          <a:p>
            <a:pPr marL="571500" indent="-571500"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accent4"/>
              </a:solidFill>
            </a:endParaRPr>
          </a:p>
          <a:p>
            <a:pPr>
              <a:buClr>
                <a:schemeClr val="accent4"/>
              </a:buClr>
            </a:pPr>
            <a:r>
              <a:rPr lang="en-US" sz="4000" dirty="0">
                <a:solidFill>
                  <a:schemeClr val="accent4"/>
                </a:solidFill>
              </a:rPr>
              <a:t>Log in using your normal MSK credentials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accent4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accent4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70693C-41C9-4312-BD84-FE1676F90F50}"/>
              </a:ext>
            </a:extLst>
          </p:cNvPr>
          <p:cNvCxnSpPr/>
          <p:nvPr/>
        </p:nvCxnSpPr>
        <p:spPr>
          <a:xfrm flipH="1" flipV="1">
            <a:off x="6668429" y="6066263"/>
            <a:ext cx="5218771" cy="1382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361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0651C-678A-A34B-9D8C-B0D09CC96D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8800" y="1014744"/>
            <a:ext cx="11223005" cy="3135833"/>
          </a:xfrm>
        </p:spPr>
        <p:txBody>
          <a:bodyPr/>
          <a:lstStyle/>
          <a:p>
            <a:r>
              <a:rPr lang="en-US" dirty="0"/>
              <a:t>Ecommerce Home Page</a:t>
            </a:r>
          </a:p>
          <a:p>
            <a:endParaRPr lang="en-US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1BDE99C-EBD8-4FAC-ACB5-D139DEBF7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00" y="2792451"/>
            <a:ext cx="15649348" cy="9780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53810A-A2F3-4A0F-B8BC-92B729BB3018}"/>
              </a:ext>
            </a:extLst>
          </p:cNvPr>
          <p:cNvSpPr txBox="1"/>
          <p:nvPr/>
        </p:nvSpPr>
        <p:spPr>
          <a:xfrm>
            <a:off x="16939863" y="4555390"/>
            <a:ext cx="673533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4"/>
              </a:buClr>
            </a:pPr>
            <a:r>
              <a:rPr lang="en-US" sz="4000" dirty="0">
                <a:solidFill>
                  <a:schemeClr val="accent4"/>
                </a:solidFill>
              </a:rPr>
              <a:t>Most common store links</a:t>
            </a:r>
          </a:p>
          <a:p>
            <a:pPr>
              <a:buClr>
                <a:schemeClr val="accent4"/>
              </a:buClr>
            </a:pPr>
            <a:r>
              <a:rPr lang="en-US" sz="4000" dirty="0">
                <a:solidFill>
                  <a:schemeClr val="accent4"/>
                </a:solidFill>
              </a:rPr>
              <a:t>	– </a:t>
            </a:r>
            <a:r>
              <a:rPr lang="en-US" sz="4000" dirty="0" err="1">
                <a:solidFill>
                  <a:schemeClr val="accent4"/>
                </a:solidFill>
              </a:rPr>
              <a:t>ThermoFrisher</a:t>
            </a:r>
            <a:endParaRPr lang="en-US" sz="4000" dirty="0">
              <a:solidFill>
                <a:schemeClr val="accent4"/>
              </a:solidFill>
            </a:endParaRPr>
          </a:p>
          <a:p>
            <a:pPr lvl="8">
              <a:buClr>
                <a:schemeClr val="accent4"/>
              </a:buClr>
            </a:pPr>
            <a:r>
              <a:rPr lang="en-US" sz="4000" dirty="0">
                <a:solidFill>
                  <a:schemeClr val="accent4"/>
                </a:solidFill>
              </a:rPr>
              <a:t>	– </a:t>
            </a:r>
            <a:r>
              <a:rPr lang="en-US" sz="4000" dirty="0" err="1">
                <a:solidFill>
                  <a:schemeClr val="accent4"/>
                </a:solidFill>
              </a:rPr>
              <a:t>QiaGen</a:t>
            </a:r>
            <a:endParaRPr lang="en-US" sz="4000" dirty="0">
              <a:solidFill>
                <a:schemeClr val="accent4"/>
              </a:solidFill>
            </a:endParaRPr>
          </a:p>
          <a:p>
            <a:pPr lvl="8">
              <a:buClr>
                <a:schemeClr val="accent4"/>
              </a:buClr>
            </a:pPr>
            <a:r>
              <a:rPr lang="en-US" sz="4000" dirty="0">
                <a:solidFill>
                  <a:schemeClr val="accent4"/>
                </a:solidFill>
              </a:rPr>
              <a:t>	– </a:t>
            </a:r>
            <a:r>
              <a:rPr lang="en-US" sz="4000" dirty="0" err="1">
                <a:solidFill>
                  <a:schemeClr val="accent4"/>
                </a:solidFill>
              </a:rPr>
              <a:t>Millapore</a:t>
            </a:r>
            <a:r>
              <a:rPr lang="en-US" sz="4000" dirty="0">
                <a:solidFill>
                  <a:schemeClr val="accent4"/>
                </a:solidFill>
              </a:rPr>
              <a:t> Sigma 	(Sigma-Aldrich)</a:t>
            </a:r>
          </a:p>
          <a:p>
            <a:pPr lvl="8">
              <a:buClr>
                <a:schemeClr val="accent4"/>
              </a:buClr>
            </a:pPr>
            <a:r>
              <a:rPr lang="en-US" sz="4000" dirty="0">
                <a:solidFill>
                  <a:schemeClr val="accent4"/>
                </a:solidFill>
              </a:rPr>
              <a:t>	– Fisher 	Healthcare/Scientific</a:t>
            </a:r>
          </a:p>
          <a:p>
            <a:pPr lvl="8">
              <a:buClr>
                <a:schemeClr val="accent4"/>
              </a:buClr>
            </a:pPr>
            <a:r>
              <a:rPr lang="en-US" sz="4000" dirty="0">
                <a:solidFill>
                  <a:schemeClr val="accent4"/>
                </a:solidFill>
              </a:rPr>
              <a:t>	– Staples</a:t>
            </a:r>
          </a:p>
          <a:p>
            <a:pPr marL="571500" lvl="1" indent="-571500">
              <a:buFont typeface="Arial" panose="020B0604020202020204" pitchFamily="34" charset="0"/>
              <a:buChar char="•"/>
            </a:pPr>
            <a:endParaRPr lang="en-US" sz="40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30E00C-7A43-4F9E-BF33-BE4824FE0B09}"/>
              </a:ext>
            </a:extLst>
          </p:cNvPr>
          <p:cNvSpPr/>
          <p:nvPr/>
        </p:nvSpPr>
        <p:spPr>
          <a:xfrm>
            <a:off x="10125307" y="10811559"/>
            <a:ext cx="1427356" cy="7046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CEF706-3477-4C31-AEC2-D62D629AC888}"/>
              </a:ext>
            </a:extLst>
          </p:cNvPr>
          <p:cNvSpPr/>
          <p:nvPr/>
        </p:nvSpPr>
        <p:spPr>
          <a:xfrm>
            <a:off x="9969190" y="8207297"/>
            <a:ext cx="1583473" cy="21331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2CFCCD-6B41-4396-B858-9B97FF906026}"/>
              </a:ext>
            </a:extLst>
          </p:cNvPr>
          <p:cNvCxnSpPr>
            <a:cxnSpLocks/>
            <a:endCxn id="9" idx="7"/>
          </p:cNvCxnSpPr>
          <p:nvPr/>
        </p:nvCxnSpPr>
        <p:spPr>
          <a:xfrm flipH="1">
            <a:off x="11320769" y="5581628"/>
            <a:ext cx="6584376" cy="2938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B09685-B5D4-4D19-9F23-4A1C24B782FA}"/>
              </a:ext>
            </a:extLst>
          </p:cNvPr>
          <p:cNvCxnSpPr>
            <a:cxnSpLocks/>
          </p:cNvCxnSpPr>
          <p:nvPr/>
        </p:nvCxnSpPr>
        <p:spPr>
          <a:xfrm flipH="1">
            <a:off x="11017405" y="6204041"/>
            <a:ext cx="6887740" cy="2938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132FFD-975F-4BD8-8DAC-2DAF7F079838}"/>
              </a:ext>
            </a:extLst>
          </p:cNvPr>
          <p:cNvCxnSpPr>
            <a:cxnSpLocks/>
          </p:cNvCxnSpPr>
          <p:nvPr/>
        </p:nvCxnSpPr>
        <p:spPr>
          <a:xfrm flipH="1">
            <a:off x="11320768" y="6858000"/>
            <a:ext cx="6584373" cy="2714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CA49AC-ACFE-44FC-8449-DC328FC2C4E9}"/>
              </a:ext>
            </a:extLst>
          </p:cNvPr>
          <p:cNvCxnSpPr>
            <a:cxnSpLocks/>
          </p:cNvCxnSpPr>
          <p:nvPr/>
        </p:nvCxnSpPr>
        <p:spPr>
          <a:xfrm flipH="1">
            <a:off x="11552663" y="9179790"/>
            <a:ext cx="6352478" cy="1804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31A0263-A905-4820-BF59-43BF167D15F6}"/>
              </a:ext>
            </a:extLst>
          </p:cNvPr>
          <p:cNvCxnSpPr>
            <a:cxnSpLocks/>
          </p:cNvCxnSpPr>
          <p:nvPr/>
        </p:nvCxnSpPr>
        <p:spPr>
          <a:xfrm flipH="1">
            <a:off x="11145504" y="7978255"/>
            <a:ext cx="6759641" cy="2103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06F5AE-009D-CD45-AF0C-EE255E7E7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8800" y="917281"/>
            <a:ext cx="11958985" cy="2138637"/>
          </a:xfrm>
        </p:spPr>
        <p:txBody>
          <a:bodyPr/>
          <a:lstStyle/>
          <a:p>
            <a:r>
              <a:rPr lang="en-US" dirty="0"/>
              <a:t>Ecommerce Home Page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22BA5F9-D792-42B7-BD9E-DA671B129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00" y="2817397"/>
            <a:ext cx="15692466" cy="980779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4358B56-598C-4869-A1A3-8334125F530B}"/>
              </a:ext>
            </a:extLst>
          </p:cNvPr>
          <p:cNvSpPr/>
          <p:nvPr/>
        </p:nvSpPr>
        <p:spPr>
          <a:xfrm>
            <a:off x="11954107" y="3853198"/>
            <a:ext cx="1427356" cy="7046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E35D7B7-1E2D-4E53-A69A-188FFC92D2B3}"/>
              </a:ext>
            </a:extLst>
          </p:cNvPr>
          <p:cNvSpPr/>
          <p:nvPr/>
        </p:nvSpPr>
        <p:spPr>
          <a:xfrm>
            <a:off x="11731081" y="7250007"/>
            <a:ext cx="1204331" cy="7046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A1CB6C1-B5EA-4A62-AA7A-849C9A6B8967}"/>
              </a:ext>
            </a:extLst>
          </p:cNvPr>
          <p:cNvSpPr/>
          <p:nvPr/>
        </p:nvSpPr>
        <p:spPr>
          <a:xfrm>
            <a:off x="2921618" y="4891709"/>
            <a:ext cx="9270381" cy="11028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DE32A4-721C-4DE5-9AED-C3CB3B8DD0F0}"/>
              </a:ext>
            </a:extLst>
          </p:cNvPr>
          <p:cNvSpPr/>
          <p:nvPr/>
        </p:nvSpPr>
        <p:spPr>
          <a:xfrm rot="16200000">
            <a:off x="12940677" y="5090780"/>
            <a:ext cx="1427356" cy="7046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260480-68AF-4689-BAC5-2E22E261A087}"/>
              </a:ext>
            </a:extLst>
          </p:cNvPr>
          <p:cNvCxnSpPr>
            <a:cxnSpLocks/>
          </p:cNvCxnSpPr>
          <p:nvPr/>
        </p:nvCxnSpPr>
        <p:spPr>
          <a:xfrm flipH="1">
            <a:off x="10073806" y="1873656"/>
            <a:ext cx="1813393" cy="3082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CE8916-C02C-4DA2-A718-9DEB1DDE8B6F}"/>
              </a:ext>
            </a:extLst>
          </p:cNvPr>
          <p:cNvCxnSpPr>
            <a:cxnSpLocks/>
          </p:cNvCxnSpPr>
          <p:nvPr/>
        </p:nvCxnSpPr>
        <p:spPr>
          <a:xfrm flipH="1">
            <a:off x="13302009" y="2779506"/>
            <a:ext cx="6056508" cy="107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6CF360-CD22-48D1-BD68-4D28F6038C47}"/>
              </a:ext>
            </a:extLst>
          </p:cNvPr>
          <p:cNvCxnSpPr/>
          <p:nvPr/>
        </p:nvCxnSpPr>
        <p:spPr>
          <a:xfrm flipH="1">
            <a:off x="14006702" y="5285678"/>
            <a:ext cx="53518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D76A11-FB6D-4A5C-BCE6-B87ABFF64FB8}"/>
              </a:ext>
            </a:extLst>
          </p:cNvPr>
          <p:cNvCxnSpPr>
            <a:cxnSpLocks/>
          </p:cNvCxnSpPr>
          <p:nvPr/>
        </p:nvCxnSpPr>
        <p:spPr>
          <a:xfrm flipH="1" flipV="1">
            <a:off x="12935412" y="7426714"/>
            <a:ext cx="6423104" cy="132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39731FD-2F3E-4E7D-92BB-1BE092F89170}"/>
              </a:ext>
            </a:extLst>
          </p:cNvPr>
          <p:cNvSpPr txBox="1"/>
          <p:nvPr/>
        </p:nvSpPr>
        <p:spPr>
          <a:xfrm>
            <a:off x="19629468" y="4557891"/>
            <a:ext cx="45463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Write: Navigate here when an off-catalog order is required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7C5DA2-AD07-4934-A821-828CCF5482C2}"/>
              </a:ext>
            </a:extLst>
          </p:cNvPr>
          <p:cNvSpPr txBox="1"/>
          <p:nvPr/>
        </p:nvSpPr>
        <p:spPr>
          <a:xfrm>
            <a:off x="11887199" y="484533"/>
            <a:ext cx="73821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Search: Can search for items by name or by catalog number. Useful if you don’t know what store to order from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01E7A64-D4BC-41C9-B33E-5DF34D352CCC}"/>
              </a:ext>
            </a:extLst>
          </p:cNvPr>
          <p:cNvSpPr txBox="1"/>
          <p:nvPr/>
        </p:nvSpPr>
        <p:spPr>
          <a:xfrm>
            <a:off x="19358516" y="1986600"/>
            <a:ext cx="50254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Cart: Navigate or hover mouse here to review what items are in your cart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4BB1EE-8CCD-4B7B-9CDD-72A0ABDDC1F5}"/>
              </a:ext>
            </a:extLst>
          </p:cNvPr>
          <p:cNvSpPr txBox="1"/>
          <p:nvPr/>
        </p:nvSpPr>
        <p:spPr>
          <a:xfrm>
            <a:off x="19629468" y="7122239"/>
            <a:ext cx="454637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Catalogs: Search here for in-catalog stores that do not appear in the fast links below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0BAF1D-92A3-4498-AF60-2A6B28D5EF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In-Catalog Orders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B59D3F-05BB-4D08-8A9E-AE274C8132D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E2684A3-D249-455A-B154-5B25ED925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88" y="2443975"/>
            <a:ext cx="16820917" cy="1051307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2FF8510-5DD9-4639-8ACB-C6BF2E28720B}"/>
              </a:ext>
            </a:extLst>
          </p:cNvPr>
          <p:cNvSpPr/>
          <p:nvPr/>
        </p:nvSpPr>
        <p:spPr>
          <a:xfrm>
            <a:off x="3523784" y="10402230"/>
            <a:ext cx="2274849" cy="9236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A2C588-179A-4AFA-8842-A4F4F597F06C}"/>
              </a:ext>
            </a:extLst>
          </p:cNvPr>
          <p:cNvSpPr/>
          <p:nvPr/>
        </p:nvSpPr>
        <p:spPr>
          <a:xfrm>
            <a:off x="3947530" y="7348164"/>
            <a:ext cx="1427356" cy="7046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ED14A3-5CB3-4C06-8617-BA379C3144A7}"/>
              </a:ext>
            </a:extLst>
          </p:cNvPr>
          <p:cNvSpPr/>
          <p:nvPr/>
        </p:nvSpPr>
        <p:spPr>
          <a:xfrm>
            <a:off x="9831265" y="6106282"/>
            <a:ext cx="3300761" cy="24837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ext, screenshot, monitor, computer&#10;&#10;Description automatically generated">
            <a:extLst>
              <a:ext uri="{FF2B5EF4-FFF2-40B4-BE49-F238E27FC236}">
                <a16:creationId xmlns:a16="http://schemas.microsoft.com/office/drawing/2014/main" id="{9FF6DD46-50AD-4D69-A007-F64DBA64D0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94" t="23006" r="16097" b="21638"/>
          <a:stretch/>
        </p:blipFill>
        <p:spPr>
          <a:xfrm>
            <a:off x="13986851" y="1331540"/>
            <a:ext cx="8560914" cy="4304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F3E82D-36E6-4C1B-ACCC-A749E5E9832A}"/>
              </a:ext>
            </a:extLst>
          </p:cNvPr>
          <p:cNvCxnSpPr>
            <a:cxnSpLocks/>
          </p:cNvCxnSpPr>
          <p:nvPr/>
        </p:nvCxnSpPr>
        <p:spPr>
          <a:xfrm flipV="1">
            <a:off x="12690088" y="5307980"/>
            <a:ext cx="1561171" cy="1092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A95CC76-FD4F-4EF0-B316-05103F27E190}"/>
              </a:ext>
            </a:extLst>
          </p:cNvPr>
          <p:cNvSpPr txBox="1"/>
          <p:nvPr/>
        </p:nvSpPr>
        <p:spPr>
          <a:xfrm>
            <a:off x="17709687" y="6106282"/>
            <a:ext cx="65205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Navigate to the search icon, type “</a:t>
            </a:r>
            <a:r>
              <a:rPr lang="en-US" sz="2800" dirty="0" err="1">
                <a:solidFill>
                  <a:schemeClr val="accent4"/>
                </a:solidFill>
              </a:rPr>
              <a:t>scw</a:t>
            </a:r>
            <a:r>
              <a:rPr lang="en-US" sz="2800" dirty="0">
                <a:solidFill>
                  <a:schemeClr val="accent4"/>
                </a:solidFill>
              </a:rPr>
              <a:t>” for Schwartz into the search bar (top right) and find “Schwartz – FL 9” on the second page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DB01F8B-3AA0-4B16-B9B1-7DB3E8F99F83}"/>
              </a:ext>
            </a:extLst>
          </p:cNvPr>
          <p:cNvSpPr/>
          <p:nvPr/>
        </p:nvSpPr>
        <p:spPr>
          <a:xfrm>
            <a:off x="20969953" y="1454880"/>
            <a:ext cx="1577811" cy="7046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6DF2A49-6418-4C7F-9212-828C4C8ACC2B}"/>
              </a:ext>
            </a:extLst>
          </p:cNvPr>
          <p:cNvSpPr/>
          <p:nvPr/>
        </p:nvSpPr>
        <p:spPr>
          <a:xfrm>
            <a:off x="13944300" y="3434576"/>
            <a:ext cx="1427356" cy="4414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86A728-46F5-44CA-BBC2-25C5106B76F1}"/>
              </a:ext>
            </a:extLst>
          </p:cNvPr>
          <p:cNvSpPr/>
          <p:nvPr/>
        </p:nvSpPr>
        <p:spPr>
          <a:xfrm>
            <a:off x="8900223" y="9264805"/>
            <a:ext cx="613948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Be sure to update the attention field with our room number and name (S918, name)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F0ACA1B-4199-4A66-B869-2E98C192C671}"/>
              </a:ext>
            </a:extLst>
          </p:cNvPr>
          <p:cNvCxnSpPr/>
          <p:nvPr/>
        </p:nvCxnSpPr>
        <p:spPr>
          <a:xfrm flipH="1" flipV="1">
            <a:off x="12444761" y="8430322"/>
            <a:ext cx="687265" cy="834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E45F321-B6D4-4DB4-89B2-5DB3A3D9B76B}"/>
              </a:ext>
            </a:extLst>
          </p:cNvPr>
          <p:cNvCxnSpPr/>
          <p:nvPr/>
        </p:nvCxnSpPr>
        <p:spPr>
          <a:xfrm flipH="1">
            <a:off x="5798633" y="10169912"/>
            <a:ext cx="3101590" cy="479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909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C32471-C1A7-4298-8A1D-4F0BB4E73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8800" y="1380744"/>
            <a:ext cx="8469147" cy="1141441"/>
          </a:xfrm>
        </p:spPr>
        <p:txBody>
          <a:bodyPr/>
          <a:lstStyle/>
          <a:p>
            <a:r>
              <a:rPr lang="en-US" dirty="0"/>
              <a:t>In-Catalog Orders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9478F-CB79-4543-AA28-7A2EA1B2F42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CDE146-C525-4011-8F4E-A4B94BEFC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884" y="2544500"/>
            <a:ext cx="16660078" cy="1041254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A8E4D46-7562-43E7-AF51-F94524A43FFF}"/>
              </a:ext>
            </a:extLst>
          </p:cNvPr>
          <p:cNvSpPr/>
          <p:nvPr/>
        </p:nvSpPr>
        <p:spPr>
          <a:xfrm>
            <a:off x="9841036" y="4733339"/>
            <a:ext cx="1577811" cy="7046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0CD7E6-D264-4414-A3DC-8F38A95D720C}"/>
              </a:ext>
            </a:extLst>
          </p:cNvPr>
          <p:cNvSpPr/>
          <p:nvPr/>
        </p:nvSpPr>
        <p:spPr>
          <a:xfrm>
            <a:off x="9520481" y="5268597"/>
            <a:ext cx="641110" cy="5300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AD45B3-5BB9-4E65-B731-D0D5B32D710E}"/>
              </a:ext>
            </a:extLst>
          </p:cNvPr>
          <p:cNvCxnSpPr>
            <a:cxnSpLocks/>
          </p:cNvCxnSpPr>
          <p:nvPr/>
        </p:nvCxnSpPr>
        <p:spPr>
          <a:xfrm>
            <a:off x="6110868" y="4733339"/>
            <a:ext cx="3409613" cy="535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AA4C1AE-2F7B-4246-A9CD-0CE2F5A8E6C4}"/>
              </a:ext>
            </a:extLst>
          </p:cNvPr>
          <p:cNvSpPr txBox="1"/>
          <p:nvPr/>
        </p:nvSpPr>
        <p:spPr>
          <a:xfrm>
            <a:off x="1851102" y="4460488"/>
            <a:ext cx="42597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Highlight all items in your cart and click “Edit Selected”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5B6D5C6-56BD-4368-87D7-DFB5A9F35F36}"/>
              </a:ext>
            </a:extLst>
          </p:cNvPr>
          <p:cNvSpPr/>
          <p:nvPr/>
        </p:nvSpPr>
        <p:spPr>
          <a:xfrm>
            <a:off x="11151220" y="6854236"/>
            <a:ext cx="512956" cy="5055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EB31B3D-9498-49D5-ACEB-1F39D63DA289}"/>
              </a:ext>
            </a:extLst>
          </p:cNvPr>
          <p:cNvCxnSpPr>
            <a:cxnSpLocks/>
          </p:cNvCxnSpPr>
          <p:nvPr/>
        </p:nvCxnSpPr>
        <p:spPr>
          <a:xfrm flipV="1">
            <a:off x="5181600" y="7179708"/>
            <a:ext cx="5969620" cy="1142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84A75F1-FDEC-4F0C-B13E-116D207C570B}"/>
              </a:ext>
            </a:extLst>
          </p:cNvPr>
          <p:cNvSpPr txBox="1"/>
          <p:nvPr/>
        </p:nvSpPr>
        <p:spPr>
          <a:xfrm>
            <a:off x="1438507" y="8058954"/>
            <a:ext cx="42597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Click the blue search button underneath the “Account” section. For SPECTRUM, the CC is 50400 and the fund # is 17421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9AFF49-2D65-4012-A4EF-BFF6E4D8DA95}"/>
              </a:ext>
            </a:extLst>
          </p:cNvPr>
          <p:cNvSpPr txBox="1"/>
          <p:nvPr/>
        </p:nvSpPr>
        <p:spPr>
          <a:xfrm>
            <a:off x="1182029" y="10736610"/>
            <a:ext cx="4259766" cy="1015663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n>
                  <a:solidFill>
                    <a:schemeClr val="tx2">
                      <a:lumMod val="50000"/>
                    </a:schemeClr>
                  </a:solidFill>
                </a:ln>
              </a:rPr>
              <a:t>Note: Do not try to find the account without using the search icon – it won’t work  </a:t>
            </a:r>
          </a:p>
        </p:txBody>
      </p:sp>
    </p:spTree>
    <p:extLst>
      <p:ext uri="{BB962C8B-B14F-4D97-AF65-F5344CB8AC3E}">
        <p14:creationId xmlns:p14="http://schemas.microsoft.com/office/powerpoint/2010/main" val="4189435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EEC5EE-BFFC-465A-B4E9-3A1F3F706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8800" y="1380744"/>
            <a:ext cx="8469147" cy="1141441"/>
          </a:xfrm>
        </p:spPr>
        <p:txBody>
          <a:bodyPr/>
          <a:lstStyle/>
          <a:p>
            <a:r>
              <a:rPr lang="en-US" dirty="0"/>
              <a:t>In-Catalog Orders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F9B5F-0218-43B4-87CA-BE2E9B158D6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text, screenshot, monitor&#10;&#10;Description automatically generated">
            <a:extLst>
              <a:ext uri="{FF2B5EF4-FFF2-40B4-BE49-F238E27FC236}">
                <a16:creationId xmlns:a16="http://schemas.microsoft.com/office/drawing/2014/main" id="{C90F47FB-1275-4E65-9A73-89D2DE690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123" y="2544500"/>
            <a:ext cx="16660077" cy="1041254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CE8561E-88E9-4B03-94AB-E26716B14475}"/>
              </a:ext>
            </a:extLst>
          </p:cNvPr>
          <p:cNvSpPr/>
          <p:nvPr/>
        </p:nvSpPr>
        <p:spPr>
          <a:xfrm>
            <a:off x="11931803" y="8465611"/>
            <a:ext cx="901305" cy="3435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697845A-DEB8-4CBB-9977-8D4BDFFDA444}"/>
              </a:ext>
            </a:extLst>
          </p:cNvPr>
          <p:cNvSpPr/>
          <p:nvPr/>
        </p:nvSpPr>
        <p:spPr>
          <a:xfrm>
            <a:off x="11931805" y="7673595"/>
            <a:ext cx="901305" cy="3435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03832E-3F1B-4757-9545-0374ADB8BD60}"/>
              </a:ext>
            </a:extLst>
          </p:cNvPr>
          <p:cNvSpPr/>
          <p:nvPr/>
        </p:nvSpPr>
        <p:spPr>
          <a:xfrm>
            <a:off x="11931804" y="8044669"/>
            <a:ext cx="901305" cy="3435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DB02685-672C-4384-8548-5E80366DD2FC}"/>
              </a:ext>
            </a:extLst>
          </p:cNvPr>
          <p:cNvSpPr/>
          <p:nvPr/>
        </p:nvSpPr>
        <p:spPr>
          <a:xfrm>
            <a:off x="11931805" y="7269062"/>
            <a:ext cx="901305" cy="3435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B5C855-2964-4D19-9B50-1015EAC4F17D}"/>
              </a:ext>
            </a:extLst>
          </p:cNvPr>
          <p:cNvCxnSpPr>
            <a:cxnSpLocks/>
          </p:cNvCxnSpPr>
          <p:nvPr/>
        </p:nvCxnSpPr>
        <p:spPr>
          <a:xfrm>
            <a:off x="5731727" y="4338067"/>
            <a:ext cx="6200076" cy="3019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A822C77-2FA9-4DE2-A7D7-56121B2D6F2B}"/>
              </a:ext>
            </a:extLst>
          </p:cNvPr>
          <p:cNvCxnSpPr>
            <a:cxnSpLocks/>
          </p:cNvCxnSpPr>
          <p:nvPr/>
        </p:nvCxnSpPr>
        <p:spPr>
          <a:xfrm>
            <a:off x="5419493" y="7055505"/>
            <a:ext cx="6480628" cy="651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309873-54CC-4FAB-91E7-1ADDE3450AE8}"/>
              </a:ext>
            </a:extLst>
          </p:cNvPr>
          <p:cNvCxnSpPr>
            <a:cxnSpLocks/>
          </p:cNvCxnSpPr>
          <p:nvPr/>
        </p:nvCxnSpPr>
        <p:spPr>
          <a:xfrm>
            <a:off x="5419493" y="8056588"/>
            <a:ext cx="6480628" cy="15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35DAC78-98CC-4B4B-B45C-EC63EF883B40}"/>
              </a:ext>
            </a:extLst>
          </p:cNvPr>
          <p:cNvCxnSpPr>
            <a:cxnSpLocks/>
          </p:cNvCxnSpPr>
          <p:nvPr/>
        </p:nvCxnSpPr>
        <p:spPr>
          <a:xfrm flipV="1">
            <a:off x="5387809" y="8684838"/>
            <a:ext cx="6543996" cy="215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B0E7759-C318-46B7-9C4B-4F38C7458458}"/>
              </a:ext>
            </a:extLst>
          </p:cNvPr>
          <p:cNvSpPr txBox="1"/>
          <p:nvPr/>
        </p:nvSpPr>
        <p:spPr>
          <a:xfrm>
            <a:off x="1951464" y="3024924"/>
            <a:ext cx="4616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Corp: Sloan Kettering Institute (01SKI)  for SPECTRUM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C2E408-4EAB-423E-8852-1EFB8A3BEAFA}"/>
              </a:ext>
            </a:extLst>
          </p:cNvPr>
          <p:cNvSpPr txBox="1"/>
          <p:nvPr/>
        </p:nvSpPr>
        <p:spPr>
          <a:xfrm>
            <a:off x="771205" y="6526813"/>
            <a:ext cx="4616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Center/Cost Center: The first set of numbers provided by your PI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4F6253-9DEE-4BDB-81ED-9AD900C14508}"/>
              </a:ext>
            </a:extLst>
          </p:cNvPr>
          <p:cNvSpPr txBox="1"/>
          <p:nvPr/>
        </p:nvSpPr>
        <p:spPr>
          <a:xfrm>
            <a:off x="0" y="4255776"/>
            <a:ext cx="5241073" cy="1631216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n>
                  <a:solidFill>
                    <a:schemeClr val="tx2">
                      <a:lumMod val="50000"/>
                    </a:schemeClr>
                  </a:solidFill>
                </a:ln>
              </a:rPr>
              <a:t>Note: If unsure what corporation to use, follow these guidelines:</a:t>
            </a:r>
          </a:p>
          <a:p>
            <a:endParaRPr lang="en-US" sz="2000" dirty="0">
              <a:ln>
                <a:solidFill>
                  <a:schemeClr val="tx2">
                    <a:lumMod val="50000"/>
                  </a:schemeClr>
                </a:solidFill>
              </a:ln>
            </a:endParaRPr>
          </a:p>
          <a:p>
            <a:r>
              <a:rPr lang="en-US" sz="2000" dirty="0">
                <a:ln>
                  <a:solidFill>
                    <a:schemeClr val="tx2">
                      <a:lumMod val="50000"/>
                    </a:schemeClr>
                  </a:solidFill>
                </a:ln>
              </a:rPr>
              <a:t>01MEM: 00000 </a:t>
            </a:r>
            <a:r>
              <a:rPr lang="en-US" sz="2000" dirty="0">
                <a:ln>
                  <a:solidFill>
                    <a:schemeClr val="tx2">
                      <a:lumMod val="50000"/>
                    </a:schemeClr>
                  </a:solidFill>
                </a:ln>
                <a:sym typeface="Wingdings" panose="05000000000000000000" pitchFamily="2" charset="2"/>
              </a:rPr>
              <a:t> 49980</a:t>
            </a:r>
          </a:p>
          <a:p>
            <a:r>
              <a:rPr lang="en-US" sz="2000" dirty="0">
                <a:ln>
                  <a:solidFill>
                    <a:schemeClr val="tx2">
                      <a:lumMod val="50000"/>
                    </a:schemeClr>
                  </a:solidFill>
                </a:ln>
                <a:sym typeface="Wingdings" panose="05000000000000000000" pitchFamily="2" charset="2"/>
              </a:rPr>
              <a:t>01SKI: 50001  59980</a:t>
            </a:r>
            <a:endParaRPr lang="en-US" sz="2000" dirty="0">
              <a:ln>
                <a:solidFill>
                  <a:schemeClr val="tx2">
                    <a:lumMod val="50000"/>
                  </a:schemeClr>
                </a:solidFill>
              </a:ln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36665-1F69-4991-989A-D8603B16FAB7}"/>
              </a:ext>
            </a:extLst>
          </p:cNvPr>
          <p:cNvSpPr txBox="1"/>
          <p:nvPr/>
        </p:nvSpPr>
        <p:spPr>
          <a:xfrm>
            <a:off x="379141" y="7504451"/>
            <a:ext cx="50086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Fund/Fund number: The second set of numbers provided by your PI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C3EB34-1911-418C-8BC3-714F6F4F168D}"/>
              </a:ext>
            </a:extLst>
          </p:cNvPr>
          <p:cNvSpPr txBox="1"/>
          <p:nvPr/>
        </p:nvSpPr>
        <p:spPr>
          <a:xfrm>
            <a:off x="262938" y="8335448"/>
            <a:ext cx="5241073" cy="1015663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n>
                  <a:solidFill>
                    <a:schemeClr val="tx2">
                      <a:lumMod val="50000"/>
                    </a:schemeClr>
                  </a:solidFill>
                </a:ln>
              </a:rPr>
              <a:t>Note: Sometimes a cost center will have multiple fund numbers. Be sure you are selecting the correct one!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463D17-B0AF-4C56-860D-D746C3F816F0}"/>
              </a:ext>
            </a:extLst>
          </p:cNvPr>
          <p:cNvSpPr txBox="1"/>
          <p:nvPr/>
        </p:nvSpPr>
        <p:spPr>
          <a:xfrm>
            <a:off x="802889" y="10236467"/>
            <a:ext cx="46166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Account: Provides basic description of items being ordered. I usually use either:</a:t>
            </a:r>
          </a:p>
          <a:p>
            <a:endParaRPr lang="en-US" sz="2400" dirty="0">
              <a:solidFill>
                <a:schemeClr val="accent4"/>
              </a:solidFill>
            </a:endParaRPr>
          </a:p>
          <a:p>
            <a:r>
              <a:rPr lang="en-US" sz="2400" dirty="0">
                <a:solidFill>
                  <a:schemeClr val="accent4"/>
                </a:solidFill>
              </a:rPr>
              <a:t>00311: Lab supplies</a:t>
            </a:r>
          </a:p>
          <a:p>
            <a:r>
              <a:rPr lang="en-US" sz="2400" dirty="0">
                <a:solidFill>
                  <a:schemeClr val="accent4"/>
                </a:solidFill>
              </a:rPr>
              <a:t>00340: Chemical </a:t>
            </a:r>
          </a:p>
        </p:txBody>
      </p:sp>
    </p:spTree>
    <p:extLst>
      <p:ext uri="{BB962C8B-B14F-4D97-AF65-F5344CB8AC3E}">
        <p14:creationId xmlns:p14="http://schemas.microsoft.com/office/powerpoint/2010/main" val="297607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E9C63A-29AD-48DE-90C6-312860D847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In-Catalog Orders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4626F-5090-4164-B226-EB093A81ACD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BCFFCCA-DA56-4B2B-8858-CE3E43A654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98" t="10100" r="14338" b="8149"/>
          <a:stretch/>
        </p:blipFill>
        <p:spPr>
          <a:xfrm>
            <a:off x="10950497" y="2535102"/>
            <a:ext cx="12960169" cy="9344722"/>
          </a:xfrm>
          <a:prstGeom prst="rect">
            <a:avLst/>
          </a:prstGeom>
        </p:spPr>
      </p:pic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5FA7AC9-C0D5-46BB-8E83-D72BF0EC3A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54" t="9125" r="53693" b="6066"/>
          <a:stretch/>
        </p:blipFill>
        <p:spPr>
          <a:xfrm>
            <a:off x="3370694" y="2427563"/>
            <a:ext cx="5807253" cy="9694186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47FFFA1-F6F8-4C0F-A3DA-D842627AA645}"/>
              </a:ext>
            </a:extLst>
          </p:cNvPr>
          <p:cNvSpPr/>
          <p:nvPr/>
        </p:nvSpPr>
        <p:spPr>
          <a:xfrm>
            <a:off x="4154467" y="10224892"/>
            <a:ext cx="1577811" cy="8883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1EC8066-B4C6-4EBF-8048-94AB52168489}"/>
              </a:ext>
            </a:extLst>
          </p:cNvPr>
          <p:cNvSpPr/>
          <p:nvPr/>
        </p:nvSpPr>
        <p:spPr>
          <a:xfrm>
            <a:off x="7188884" y="11026961"/>
            <a:ext cx="1577811" cy="7046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5FD3B66-B4E2-4691-A01F-EB3A754F1B18}"/>
              </a:ext>
            </a:extLst>
          </p:cNvPr>
          <p:cNvSpPr/>
          <p:nvPr/>
        </p:nvSpPr>
        <p:spPr>
          <a:xfrm>
            <a:off x="21013306" y="7207463"/>
            <a:ext cx="2560372" cy="10890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806FD9B-8D21-4755-9A0C-55D72E2C8A4D}"/>
              </a:ext>
            </a:extLst>
          </p:cNvPr>
          <p:cNvCxnSpPr/>
          <p:nvPr/>
        </p:nvCxnSpPr>
        <p:spPr>
          <a:xfrm>
            <a:off x="2653990" y="9367024"/>
            <a:ext cx="1500477" cy="1003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9EE0C1-C6F9-4D3F-A94F-A6EFA281C856}"/>
              </a:ext>
            </a:extLst>
          </p:cNvPr>
          <p:cNvCxnSpPr>
            <a:cxnSpLocks/>
          </p:cNvCxnSpPr>
          <p:nvPr/>
        </p:nvCxnSpPr>
        <p:spPr>
          <a:xfrm flipH="1" flipV="1">
            <a:off x="8564138" y="11731654"/>
            <a:ext cx="892096" cy="846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FD74107-B038-41E1-A8D0-8CCFEA57178A}"/>
              </a:ext>
            </a:extLst>
          </p:cNvPr>
          <p:cNvCxnSpPr/>
          <p:nvPr/>
        </p:nvCxnSpPr>
        <p:spPr>
          <a:xfrm flipV="1">
            <a:off x="17775044" y="8140390"/>
            <a:ext cx="3238262" cy="579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1A89283-E382-47C2-9655-4F54A9DBD140}"/>
              </a:ext>
            </a:extLst>
          </p:cNvPr>
          <p:cNvSpPr txBox="1"/>
          <p:nvPr/>
        </p:nvSpPr>
        <p:spPr>
          <a:xfrm>
            <a:off x="146183" y="8385372"/>
            <a:ext cx="4616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Indicate this order is not considered Capital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52A05A-2334-4214-9DEC-D05609D98E30}"/>
              </a:ext>
            </a:extLst>
          </p:cNvPr>
          <p:cNvSpPr txBox="1"/>
          <p:nvPr/>
        </p:nvSpPr>
        <p:spPr>
          <a:xfrm>
            <a:off x="9555607" y="12408403"/>
            <a:ext cx="4616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Click “Adjust” to save all changes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0449CA-FA3D-416F-A683-A5DCCE0A46BB}"/>
              </a:ext>
            </a:extLst>
          </p:cNvPr>
          <p:cNvSpPr txBox="1"/>
          <p:nvPr/>
        </p:nvSpPr>
        <p:spPr>
          <a:xfrm>
            <a:off x="13694192" y="8140390"/>
            <a:ext cx="4616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Review all order details then press “Submit for Approval”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769BF9-4F67-4581-89A2-90CBE745445F}"/>
              </a:ext>
            </a:extLst>
          </p:cNvPr>
          <p:cNvSpPr txBox="1"/>
          <p:nvPr/>
        </p:nvSpPr>
        <p:spPr>
          <a:xfrm>
            <a:off x="17745998" y="11879824"/>
            <a:ext cx="65346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DONE !!</a:t>
            </a:r>
          </a:p>
        </p:txBody>
      </p:sp>
    </p:spTree>
    <p:extLst>
      <p:ext uri="{BB962C8B-B14F-4D97-AF65-F5344CB8AC3E}">
        <p14:creationId xmlns:p14="http://schemas.microsoft.com/office/powerpoint/2010/main" val="860623806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797979"/>
      </a:dk1>
      <a:lt1>
        <a:srgbClr val="790041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891</Words>
  <Application>Microsoft Macintosh PowerPoint</Application>
  <PresentationFormat>Custom</PresentationFormat>
  <Paragraphs>85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Helvetica Neue</vt:lpstr>
      <vt:lpstr>Calibri</vt:lpstr>
      <vt:lpstr>Arial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Maroldi, Ana/Sloan Kettering Institute</dc:creator>
  <cp:lastModifiedBy>Niyazov, Juliana Y./Sloan Kettering Institute</cp:lastModifiedBy>
  <cp:revision>25</cp:revision>
  <dcterms:modified xsi:type="dcterms:W3CDTF">2021-03-23T15:36:29Z</dcterms:modified>
</cp:coreProperties>
</file>